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7" r:id="rId4"/>
    <p:sldId id="278" r:id="rId5"/>
    <p:sldId id="283" r:id="rId6"/>
    <p:sldId id="269" r:id="rId7"/>
    <p:sldId id="279" r:id="rId8"/>
    <p:sldId id="280" r:id="rId9"/>
    <p:sldId id="281" r:id="rId10"/>
    <p:sldId id="282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8">
          <p15:clr>
            <a:srgbClr val="A4A3A4"/>
          </p15:clr>
        </p15:guide>
        <p15:guide id="2" orient="horz" pos="1006">
          <p15:clr>
            <a:srgbClr val="A4A3A4"/>
          </p15:clr>
        </p15:guide>
        <p15:guide id="3" orient="horz" pos="320">
          <p15:clr>
            <a:srgbClr val="A4A3A4"/>
          </p15:clr>
        </p15:guide>
        <p15:guide id="4" orient="horz" pos="1566">
          <p15:clr>
            <a:srgbClr val="A4A3A4"/>
          </p15:clr>
        </p15:guide>
        <p15:guide id="5" orient="horz" pos="3870">
          <p15:clr>
            <a:srgbClr val="A4A3A4"/>
          </p15:clr>
        </p15:guide>
        <p15:guide id="6" orient="horz" pos="511">
          <p15:clr>
            <a:srgbClr val="A4A3A4"/>
          </p15:clr>
        </p15:guide>
        <p15:guide id="7" orient="horz" pos="3498">
          <p15:clr>
            <a:srgbClr val="A4A3A4"/>
          </p15:clr>
        </p15:guide>
        <p15:guide id="8" orient="horz" pos="2158">
          <p15:clr>
            <a:srgbClr val="A4A3A4"/>
          </p15:clr>
        </p15:guide>
        <p15:guide id="9" orient="horz" pos="2515">
          <p15:clr>
            <a:srgbClr val="A4A3A4"/>
          </p15:clr>
        </p15:guide>
        <p15:guide id="10" orient="horz" pos="2262">
          <p15:clr>
            <a:srgbClr val="A4A3A4"/>
          </p15:clr>
        </p15:guide>
        <p15:guide id="11" orient="horz" pos="4136">
          <p15:clr>
            <a:srgbClr val="A4A3A4"/>
          </p15:clr>
        </p15:guide>
        <p15:guide id="12" orient="horz" pos="1324">
          <p15:clr>
            <a:srgbClr val="A4A3A4"/>
          </p15:clr>
        </p15:guide>
        <p15:guide id="13" pos="3838">
          <p15:clr>
            <a:srgbClr val="A4A3A4"/>
          </p15:clr>
        </p15:guide>
        <p15:guide id="14" pos="383">
          <p15:clr>
            <a:srgbClr val="A4A3A4"/>
          </p15:clr>
        </p15:guide>
        <p15:guide id="15" pos="7294">
          <p15:clr>
            <a:srgbClr val="A4A3A4"/>
          </p15:clr>
        </p15:guide>
        <p15:guide id="16" pos="3708">
          <p15:clr>
            <a:srgbClr val="A4A3A4"/>
          </p15:clr>
        </p15:guide>
        <p15:guide id="17" pos="3973">
          <p15:clr>
            <a:srgbClr val="A4A3A4"/>
          </p15:clr>
        </p15:guide>
        <p15:guide id="18" pos="505">
          <p15:clr>
            <a:srgbClr val="A4A3A4"/>
          </p15:clr>
        </p15:guide>
        <p15:guide id="19" pos="6718">
          <p15:clr>
            <a:srgbClr val="A4A3A4"/>
          </p15:clr>
        </p15:guide>
        <p15:guide id="20" pos="4900">
          <p15:clr>
            <a:srgbClr val="A4A3A4"/>
          </p15:clr>
        </p15:guide>
        <p15:guide id="21" pos="5741">
          <p15:clr>
            <a:srgbClr val="A4A3A4"/>
          </p15:clr>
        </p15:guide>
        <p15:guide id="22" pos="6168">
          <p15:clr>
            <a:srgbClr val="A4A3A4"/>
          </p15:clr>
        </p15:guide>
        <p15:guide id="23" pos="55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84" y="96"/>
      </p:cViewPr>
      <p:guideLst>
        <p:guide orient="horz" pos="1158"/>
        <p:guide orient="horz" pos="1006"/>
        <p:guide orient="horz" pos="320"/>
        <p:guide orient="horz" pos="1566"/>
        <p:guide orient="horz" pos="3870"/>
        <p:guide orient="horz" pos="511"/>
        <p:guide orient="horz" pos="3498"/>
        <p:guide orient="horz" pos="2158"/>
        <p:guide orient="horz" pos="2515"/>
        <p:guide orient="horz" pos="2262"/>
        <p:guide orient="horz" pos="4136"/>
        <p:guide orient="horz" pos="1324"/>
        <p:guide pos="3838"/>
        <p:guide pos="383"/>
        <p:guide pos="7294"/>
        <p:guide pos="3708"/>
        <p:guide pos="3973"/>
        <p:guide pos="505"/>
        <p:guide pos="6718"/>
        <p:guide pos="4900"/>
        <p:guide pos="5741"/>
        <p:guide pos="6168"/>
        <p:guide pos="55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DD42-F051-BB48-8CA0-D782EDE5FA5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B791-6D4D-8446-83F5-DC926254B6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6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B3924-F588-0345-A2F5-3BF0FA73E93A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8D681-7867-E949-A3D2-41DDE609B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206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9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00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7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1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D681-7867-E949-A3D2-41DDE609BE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RK_First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-9208" y="-4858"/>
            <a:ext cx="12207239" cy="6867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594" y="1185905"/>
            <a:ext cx="9296400" cy="2239920"/>
          </a:xfrm>
        </p:spPr>
        <p:txBody>
          <a:bodyPr/>
          <a:lstStyle>
            <a:lvl1pPr>
              <a:lnSpc>
                <a:spcPct val="78000"/>
              </a:lnSpc>
              <a:defRPr sz="4200" cap="all" spc="13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6594" y="5628836"/>
            <a:ext cx="4800599" cy="619563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000" spc="3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&lt;Insert subtitle – optional&gt;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6594" y="5374231"/>
            <a:ext cx="2581275" cy="189351"/>
          </a:xfrm>
        </p:spPr>
        <p:txBody>
          <a:bodyPr/>
          <a:lstStyle>
            <a:lvl1pPr>
              <a:defRPr sz="1400" spc="3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pic>
        <p:nvPicPr>
          <p:cNvPr id="5" name="bjClassifierImageBottom">
            <a:extLst>
              <a:ext uri="{FF2B5EF4-FFF2-40B4-BE49-F238E27FC236}">
                <a16:creationId xmlns:a16="http://schemas.microsoft.com/office/drawing/2014/main" id="{6838C344-0553-43F7-A47F-68BAAA03B5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0" y="64683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 &amp; content layout&gt;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Light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&lt;Team Slide&gt;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4277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04278" y="2116090"/>
            <a:ext cx="1627188" cy="1627187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829792" y="2116090"/>
            <a:ext cx="1627188" cy="1627187"/>
          </a:xfr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555306" y="2116090"/>
            <a:ext cx="1627188" cy="1627187"/>
          </a:xfr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280820" y="2116090"/>
            <a:ext cx="1627188" cy="1627187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006334" y="2116090"/>
            <a:ext cx="1627188" cy="1627187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8731848" y="2116090"/>
            <a:ext cx="1627188" cy="1627187"/>
          </a:xfrm>
          <a:solidFill>
            <a:schemeClr val="accent4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10457360" y="2116090"/>
            <a:ext cx="1627188" cy="1627187"/>
          </a:xfrm>
          <a:solidFill>
            <a:schemeClr val="accent2"/>
          </a:solidFill>
          <a:ln>
            <a:noFill/>
          </a:ln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829792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3555306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280820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006334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8731848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0457360" y="3846465"/>
            <a:ext cx="1645920" cy="752475"/>
          </a:xfrm>
          <a:noFill/>
        </p:spPr>
        <p:txBody>
          <a:bodyPr/>
          <a:lstStyle>
            <a:lvl1pPr>
              <a:spcBef>
                <a:spcPts val="0"/>
              </a:spcBef>
              <a:defRPr sz="1300" b="1">
                <a:solidFill>
                  <a:schemeClr val="accent2"/>
                </a:solidFill>
              </a:defRPr>
            </a:lvl1pPr>
            <a:lvl2pPr marL="0" indent="0">
              <a:spcBef>
                <a:spcPts val="300"/>
              </a:spcBef>
              <a:buNone/>
              <a:defRPr sz="1200">
                <a:solidFill>
                  <a:srgbClr val="FFFFFF"/>
                </a:solidFill>
              </a:defRPr>
            </a:lvl2pPr>
            <a:lvl3pPr marL="100013" indent="-90488">
              <a:buFont typeface="Arial"/>
              <a:buChar char="•"/>
              <a:defRPr sz="1200">
                <a:solidFill>
                  <a:srgbClr val="FFFFFF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Name &amp; Surname indent for Title</a:t>
            </a:r>
          </a:p>
          <a:p>
            <a:pPr lvl="1"/>
            <a:r>
              <a:rPr lang="en-US" dirty="0"/>
              <a:t>Title</a:t>
            </a:r>
          </a:p>
        </p:txBody>
      </p:sp>
      <p:pic>
        <p:nvPicPr>
          <p:cNvPr id="24" name="Picture 23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RK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-9208" y="-4858"/>
            <a:ext cx="12207239" cy="6867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2404533"/>
            <a:ext cx="7159367" cy="2133600"/>
          </a:xfrm>
        </p:spPr>
        <p:txBody>
          <a:bodyPr anchor="ctr" anchorCtr="0">
            <a:normAutofit/>
          </a:bodyPr>
          <a:lstStyle>
            <a:lvl1pPr algn="l">
              <a:lnSpc>
                <a:spcPct val="78000"/>
              </a:lnSpc>
              <a:defRPr sz="4200" b="0" cap="all" spc="13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83" y="4631269"/>
            <a:ext cx="6568817" cy="138006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</p:spTree>
    <p:extLst>
      <p:ext uri="{BB962C8B-B14F-4D97-AF65-F5344CB8AC3E}">
        <p14:creationId xmlns:p14="http://schemas.microsoft.com/office/powerpoint/2010/main" val="26788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– Warm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RK_Sub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-9208" y="-4858"/>
            <a:ext cx="12207239" cy="6867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2256205"/>
            <a:ext cx="6568817" cy="234559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3600" b="0" cap="none" spc="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83" y="4631269"/>
            <a:ext cx="6568817" cy="138006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rgbClr val="000000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 – Dark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RK_Sub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-9208" y="-4858"/>
            <a:ext cx="12207239" cy="6867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2253996"/>
            <a:ext cx="6568817" cy="2350008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3600" b="0" cap="none" spc="5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&lt;Insert Title&gt;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83" y="4631269"/>
            <a:ext cx="6568817" cy="138006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aseline="0">
                <a:solidFill>
                  <a:srgbClr val="FFFFFF"/>
                </a:solidFill>
              </a:defRPr>
            </a:lvl1pPr>
            <a:lvl2pPr marL="185738" indent="-152400">
              <a:lnSpc>
                <a:spcPct val="95000"/>
              </a:lnSpc>
              <a:spcBef>
                <a:spcPts val="200"/>
              </a:spcBef>
              <a:buFont typeface="Arial"/>
              <a:buChar char="•"/>
              <a:defRPr sz="20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&lt;Optional Subtitle&gt;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w/gree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&lt;2-column with Green callout&gt;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75" y="1853398"/>
            <a:ext cx="5264942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9383" y="1853398"/>
            <a:ext cx="5264942" cy="4290227"/>
          </a:xfrm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600"/>
              </a:spcBef>
              <a:defRPr sz="3200" b="1" cap="all" spc="130">
                <a:solidFill>
                  <a:schemeClr val="accent1"/>
                </a:solidFill>
              </a:defRPr>
            </a:lvl1pPr>
            <a:lvl2pPr marL="220663" indent="-169863">
              <a:lnSpc>
                <a:spcPct val="90000"/>
              </a:lnSpc>
              <a:spcBef>
                <a:spcPts val="300"/>
              </a:spcBef>
              <a:buFont typeface="Arial"/>
              <a:buChar char="•"/>
              <a:defRPr sz="2400">
                <a:solidFill>
                  <a:schemeClr val="accent1"/>
                </a:solidFill>
              </a:defRPr>
            </a:lvl2pPr>
            <a:lvl3pPr marL="423863" indent="-187325">
              <a:lnSpc>
                <a:spcPct val="90000"/>
              </a:lnSpc>
              <a:spcBef>
                <a:spcPts val="100"/>
              </a:spcBef>
              <a:defRPr sz="20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&lt;Insert large type callout or image&gt;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&lt;2 column&gt;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75" y="1853398"/>
            <a:ext cx="5264942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9383" y="1853398"/>
            <a:ext cx="5264942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full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&lt;Large text full callout&gt;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479" y="4555076"/>
            <a:ext cx="6239933" cy="1588550"/>
          </a:xfrm>
        </p:spPr>
        <p:txBody>
          <a:bodyPr/>
          <a:lstStyle>
            <a:lvl1pPr>
              <a:lnSpc>
                <a:spcPct val="94000"/>
              </a:lnSpc>
              <a:spcBef>
                <a:spcPts val="1000"/>
              </a:spcBef>
              <a:defRPr sz="2400"/>
            </a:lvl1pPr>
            <a:lvl2pPr>
              <a:lnSpc>
                <a:spcPct val="94000"/>
              </a:lnSpc>
              <a:defRPr sz="2400"/>
            </a:lvl2pPr>
            <a:lvl3pPr>
              <a:lnSpc>
                <a:spcPct val="94000"/>
              </a:lnSpc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6480" y="1571359"/>
            <a:ext cx="10049932" cy="2609326"/>
          </a:xfrm>
        </p:spPr>
        <p:txBody>
          <a:bodyPr anchor="b" anchorCtr="0"/>
          <a:lstStyle>
            <a:lvl1pPr>
              <a:lnSpc>
                <a:spcPct val="78000"/>
              </a:lnSpc>
              <a:spcBef>
                <a:spcPts val="2000"/>
              </a:spcBef>
              <a:defRPr sz="5800" cap="all" spc="130">
                <a:solidFill>
                  <a:srgbClr val="00877C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pic>
        <p:nvPicPr>
          <p:cNvPr id="10" name="Picture 9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stacked text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&lt;2 stacked content / table option&gt;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53399"/>
            <a:ext cx="10960635" cy="2847334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9382" y="4896137"/>
            <a:ext cx="10960635" cy="1247487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180975" indent="-147638">
              <a:spcBef>
                <a:spcPts val="200"/>
              </a:spcBef>
              <a:defRPr sz="1800"/>
            </a:lvl2pPr>
            <a:lvl3pPr marL="368300" indent="-168275">
              <a:spcBef>
                <a:spcPts val="0"/>
              </a:spcBef>
              <a:defRPr sz="1700"/>
            </a:lvl3pPr>
            <a:lvl4pPr marL="501650" indent="-133350">
              <a:spcBef>
                <a:spcPts val="0"/>
              </a:spcBef>
              <a:buNone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TOC – Green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&lt;Agenda / TOC&gt;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3" y="1838325"/>
            <a:ext cx="10959841" cy="4305300"/>
          </a:xfrm>
        </p:spPr>
        <p:txBody>
          <a:bodyPr numCol="2" spcCol="731520"/>
          <a:lstStyle>
            <a:lvl1pPr marL="368300" indent="-368300">
              <a:spcBef>
                <a:spcPts val="1000"/>
              </a:spcBef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27063" indent="-258763"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  <a:lvl3pPr marL="849313" indent="-146050"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055688" indent="-171450">
              <a:buFont typeface="Lucida Grande"/>
              <a:buChar char="–"/>
              <a:defRPr>
                <a:solidFill>
                  <a:schemeClr val="tx1"/>
                </a:solidFill>
              </a:defRPr>
            </a:lvl4pPr>
            <a:lvl5pPr marL="1279525" indent="-182563"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/70 2-column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&lt;30/70 2-column / plotted chart option&gt;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412" y="1853398"/>
            <a:ext cx="700960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19383" y="1853398"/>
            <a:ext cx="3530119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RK_Divi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-9208" y="-4858"/>
            <a:ext cx="12207239" cy="6867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6594" y="1913098"/>
            <a:ext cx="7248939" cy="1608668"/>
          </a:xfrm>
        </p:spPr>
        <p:txBody>
          <a:bodyPr/>
          <a:lstStyle>
            <a:lvl1pPr>
              <a:lnSpc>
                <a:spcPct val="78000"/>
              </a:lnSpc>
              <a:defRPr sz="5800" cap="all" spc="13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&lt;Insert thank you&gt;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6594" y="3970911"/>
            <a:ext cx="5269856" cy="619563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&lt;Optional Subtitle&gt;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6595" y="5483546"/>
            <a:ext cx="5269856" cy="739456"/>
          </a:xfrm>
        </p:spPr>
        <p:txBody>
          <a:bodyPr/>
          <a:lstStyle>
            <a:lvl1pPr>
              <a:defRPr sz="550" kern="500" baseline="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Insert Proprietary / Legal Language Here</a:t>
            </a:r>
          </a:p>
        </p:txBody>
      </p:sp>
      <p:pic>
        <p:nvPicPr>
          <p:cNvPr id="5" name="bjClassifierImageBottom">
            <a:extLst>
              <a:ext uri="{FF2B5EF4-FFF2-40B4-BE49-F238E27FC236}">
                <a16:creationId xmlns:a16="http://schemas.microsoft.com/office/drawing/2014/main" id="{8C966E85-7B40-4BD3-A2F1-E709AFA5A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0" y="64683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 #1 – Green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&lt;Objectives&gt;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40700"/>
            <a:ext cx="10045443" cy="4302926"/>
          </a:xfrm>
        </p:spPr>
        <p:txBody>
          <a:bodyPr/>
          <a:lstStyle>
            <a:lvl1pPr marL="207963" indent="-207963">
              <a:spcBef>
                <a:spcPts val="1400"/>
              </a:spcBef>
              <a:buSzPct val="95000"/>
              <a:buFont typeface="Arial"/>
              <a:buChar char="•"/>
              <a:defRPr sz="2400">
                <a:solidFill>
                  <a:schemeClr val="tx1"/>
                </a:solidFill>
              </a:defRPr>
            </a:lvl1pPr>
            <a:lvl2pPr marL="450850" indent="-228600">
              <a:spcBef>
                <a:spcPts val="400"/>
              </a:spcBef>
              <a:buFont typeface="Lucida Grande"/>
              <a:buChar char="–"/>
              <a:defRPr sz="2300">
                <a:solidFill>
                  <a:schemeClr val="tx1"/>
                </a:solidFill>
              </a:defRPr>
            </a:lvl2pPr>
            <a:lvl3pPr marL="666750" indent="-171450">
              <a:spcBef>
                <a:spcPts val="0"/>
              </a:spcBef>
              <a:buSzPct val="95000"/>
              <a:buFont typeface="Arial"/>
              <a:buChar char="•"/>
              <a:defRPr sz="2200">
                <a:solidFill>
                  <a:schemeClr val="tx1"/>
                </a:solidFill>
              </a:defRPr>
            </a:lvl3pPr>
            <a:lvl4pPr marL="882650" indent="-215900">
              <a:spcBef>
                <a:spcPts val="0"/>
              </a:spcBef>
              <a:buFont typeface="Lucida Grande"/>
              <a:buChar char="–"/>
              <a:defRPr sz="2100">
                <a:solidFill>
                  <a:schemeClr val="tx1"/>
                </a:solidFill>
              </a:defRPr>
            </a:lvl4pPr>
            <a:lvl5pPr marL="1098550" indent="-177800">
              <a:spcBef>
                <a:spcPts val="0"/>
              </a:spcBef>
              <a:buSzPct val="95000"/>
              <a:buFont typeface="Arial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&amp; Conten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53398"/>
            <a:ext cx="1096063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  <p:pic>
        <p:nvPicPr>
          <p:cNvPr id="7" name="bjClassifierImageBottom">
            <a:extLst>
              <a:ext uri="{FF2B5EF4-FFF2-40B4-BE49-F238E27FC236}">
                <a16:creationId xmlns:a16="http://schemas.microsoft.com/office/drawing/2014/main" id="{DF648985-38AD-4D5F-965B-270D1FA87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0" y="64683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&amp; Content – Warm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53398"/>
            <a:ext cx="1096063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&amp; Content – Dar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53398"/>
            <a:ext cx="10960635" cy="4290227"/>
          </a:xfrm>
        </p:spPr>
        <p:txBody>
          <a:bodyPr/>
          <a:lstStyle>
            <a:lvl1pPr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&amp; Content – Light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82" y="1853398"/>
            <a:ext cx="10960635" cy="4290227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sd_ifl_lg_rgb_wht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4461" y="6180553"/>
            <a:ext cx="2139696" cy="5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  <p:pic>
        <p:nvPicPr>
          <p:cNvPr id="4" name="bjClassifierImageBottom">
            <a:extLst>
              <a:ext uri="{FF2B5EF4-FFF2-40B4-BE49-F238E27FC236}">
                <a16:creationId xmlns:a16="http://schemas.microsoft.com/office/drawing/2014/main" id="{48A86D49-4ED1-447C-8CDF-0BE8EA2585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0" y="6468336"/>
            <a:ext cx="792549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Warm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83" y="446258"/>
            <a:ext cx="10959841" cy="1076155"/>
          </a:xfrm>
        </p:spPr>
        <p:txBody>
          <a:bodyPr/>
          <a:lstStyle/>
          <a:p>
            <a:r>
              <a:rPr lang="en-US" dirty="0"/>
              <a:t>&lt;Title &amp; content layout&gt;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msd_ifl_lg_rgb_dkgry_fu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3912" y="6180247"/>
            <a:ext cx="2139696" cy="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382" y="446259"/>
            <a:ext cx="10959899" cy="10777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382" y="1853398"/>
            <a:ext cx="10960635" cy="42902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9383" y="6433581"/>
            <a:ext cx="3859795" cy="2720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kern="600" spc="30">
                <a:solidFill>
                  <a:schemeClr val="tx1"/>
                </a:solidFill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9879" y="6433580"/>
            <a:ext cx="372443" cy="2892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kern="600" spc="10">
                <a:solidFill>
                  <a:schemeClr val="tx1"/>
                </a:solidFill>
                <a:latin typeface="Arial Narrow"/>
              </a:defRPr>
            </a:lvl1pPr>
          </a:lstStyle>
          <a:p>
            <a:fld id="{74D97F68-CC38-3C48-B083-3B4A14570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4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2" r:id="rId12"/>
    <p:sldLayoutId id="2147483651" r:id="rId13"/>
    <p:sldLayoutId id="2147483663" r:id="rId14"/>
    <p:sldLayoutId id="2147483679" r:id="rId15"/>
    <p:sldLayoutId id="2147483665" r:id="rId16"/>
    <p:sldLayoutId id="2147483666" r:id="rId17"/>
    <p:sldLayoutId id="2147483667" r:id="rId18"/>
    <p:sldLayoutId id="2147483671" r:id="rId19"/>
    <p:sldLayoutId id="2147483668" r:id="rId20"/>
    <p:sldLayoutId id="2147483669" r:id="rId21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600" spc="5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0" indent="0" algn="l" defTabSz="457200" rtl="0" eaLnBrk="1" latinLnBrk="0" hangingPunct="1">
        <a:lnSpc>
          <a:spcPct val="97000"/>
        </a:lnSpc>
        <a:spcBef>
          <a:spcPts val="1000"/>
        </a:spcBef>
        <a:buFont typeface="Arial"/>
        <a:buNone/>
        <a:defRPr sz="2000" kern="600" spc="30">
          <a:solidFill>
            <a:schemeClr val="tx1"/>
          </a:solidFill>
          <a:latin typeface="Arial Narrow"/>
          <a:ea typeface="+mn-ea"/>
          <a:cs typeface="Arial Narrow"/>
        </a:defRPr>
      </a:lvl1pPr>
      <a:lvl2pPr marL="193675" indent="-165100" algn="l" defTabSz="457200" rtl="0" eaLnBrk="1" latinLnBrk="0" hangingPunct="1">
        <a:lnSpc>
          <a:spcPct val="97000"/>
        </a:lnSpc>
        <a:spcBef>
          <a:spcPts val="300"/>
        </a:spcBef>
        <a:buSzPct val="95000"/>
        <a:buFont typeface="Arial"/>
        <a:buChar char="•"/>
        <a:defRPr sz="2000" kern="600" spc="30">
          <a:solidFill>
            <a:schemeClr val="tx1"/>
          </a:solidFill>
          <a:latin typeface="Arial Narrow"/>
          <a:ea typeface="+mn-ea"/>
          <a:cs typeface="Arial Narrow"/>
        </a:defRPr>
      </a:lvl2pPr>
      <a:lvl3pPr marL="401638" indent="-174625" algn="l" defTabSz="457200" rtl="0" eaLnBrk="1" latinLnBrk="0" hangingPunct="1">
        <a:lnSpc>
          <a:spcPct val="97000"/>
        </a:lnSpc>
        <a:spcBef>
          <a:spcPts val="0"/>
        </a:spcBef>
        <a:buFont typeface="Lucida Grande"/>
        <a:buChar char="–"/>
        <a:defRPr sz="1900" kern="600" spc="30">
          <a:solidFill>
            <a:schemeClr val="tx1"/>
          </a:solidFill>
          <a:latin typeface="Arial Narrow"/>
          <a:ea typeface="+mn-ea"/>
          <a:cs typeface="Arial Narrow"/>
        </a:defRPr>
      </a:lvl3pPr>
      <a:lvl4pPr marL="584200" indent="-168275" algn="l" defTabSz="457200" rtl="0" eaLnBrk="1" latinLnBrk="0" hangingPunct="1">
        <a:lnSpc>
          <a:spcPct val="97000"/>
        </a:lnSpc>
        <a:spcBef>
          <a:spcPts val="0"/>
        </a:spcBef>
        <a:buSzPct val="95000"/>
        <a:buFont typeface="Arial"/>
        <a:buChar char="•"/>
        <a:defRPr sz="1800" kern="600" spc="30">
          <a:solidFill>
            <a:schemeClr val="tx1"/>
          </a:solidFill>
          <a:latin typeface="Arial Narrow"/>
          <a:ea typeface="+mn-ea"/>
          <a:cs typeface="Arial Narrow"/>
        </a:defRPr>
      </a:lvl4pPr>
      <a:lvl5pPr marL="773113" indent="-182563" algn="l" defTabSz="457200" rtl="0" eaLnBrk="1" latinLnBrk="0" hangingPunct="1">
        <a:lnSpc>
          <a:spcPct val="97000"/>
        </a:lnSpc>
        <a:spcBef>
          <a:spcPts val="0"/>
        </a:spcBef>
        <a:buFont typeface="Lucida Grande"/>
        <a:buChar char="–"/>
        <a:defRPr sz="1700" kern="600" spc="3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ungsten-network.com/uk/solutions-for-suppliers/e-invoicing/enrol-for-web-for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ungsten-network.com/uk/solutions-for-suppliers/e-invoicing/enrol-for-integrated-solution/" TargetMode="Externa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6.wmf"/><Relationship Id="rId4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Tungsten Supplier submission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/>
              <a:t>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6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Tungsten Benefits for Suppliers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73" y="1852613"/>
            <a:ext cx="8919603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98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Tungsten´s E-invoicing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62" y="1318224"/>
            <a:ext cx="9911226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79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Tungsten´s E-invoicing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66" y="1257493"/>
            <a:ext cx="5742927" cy="446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16460" y="5724213"/>
            <a:ext cx="217503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cs-CZ" sz="1200" kern="600" spc="30" dirty="0"/>
              <a:t>&gt; 52 invoices / year - free</a:t>
            </a:r>
            <a:endParaRPr lang="en-US" sz="1200" kern="600" spc="30" dirty="0" err="1"/>
          </a:p>
        </p:txBody>
      </p:sp>
      <p:sp>
        <p:nvSpPr>
          <p:cNvPr id="11" name="TextBox 10"/>
          <p:cNvSpPr txBox="1"/>
          <p:nvPr/>
        </p:nvSpPr>
        <p:spPr>
          <a:xfrm>
            <a:off x="6149803" y="5731290"/>
            <a:ext cx="361215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cs-CZ" sz="1200" kern="600" spc="30" dirty="0"/>
              <a:t>&lt; 52 invoices / year </a:t>
            </a:r>
          </a:p>
          <a:p>
            <a:r>
              <a:rPr lang="cs-CZ" sz="1050" kern="600" spc="30" dirty="0"/>
              <a:t>(Anual membership 1.250 EUR, limit of 520 invoices</a:t>
            </a:r>
            <a:r>
              <a:rPr lang="cs-CZ" sz="1200" kern="600" spc="30" dirty="0"/>
              <a:t>)</a:t>
            </a:r>
            <a:endParaRPr lang="en-US" sz="1200" kern="600" spc="30" dirty="0" err="1"/>
          </a:p>
        </p:txBody>
      </p:sp>
      <p:sp>
        <p:nvSpPr>
          <p:cNvPr id="10" name="Right Arrow 9"/>
          <p:cNvSpPr/>
          <p:nvPr/>
        </p:nvSpPr>
        <p:spPr>
          <a:xfrm>
            <a:off x="8964538" y="3700329"/>
            <a:ext cx="546931" cy="401652"/>
          </a:xfrm>
          <a:prstGeom prst="right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600" spc="30" dirty="0" err="1"/>
          </a:p>
        </p:txBody>
      </p:sp>
      <p:sp>
        <p:nvSpPr>
          <p:cNvPr id="13" name="Right Arrow 12"/>
          <p:cNvSpPr/>
          <p:nvPr/>
        </p:nvSpPr>
        <p:spPr>
          <a:xfrm rot="10800000">
            <a:off x="2049566" y="3666146"/>
            <a:ext cx="546931" cy="401652"/>
          </a:xfrm>
          <a:prstGeom prst="right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600" spc="30" dirty="0" err="1"/>
          </a:p>
        </p:txBody>
      </p:sp>
      <p:sp>
        <p:nvSpPr>
          <p:cNvPr id="12" name="TextBox 11"/>
          <p:cNvSpPr txBox="1"/>
          <p:nvPr/>
        </p:nvSpPr>
        <p:spPr>
          <a:xfrm>
            <a:off x="619382" y="3543805"/>
            <a:ext cx="1110953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cs-CZ" sz="1400" kern="600" spc="30" dirty="0"/>
              <a:t>Supplier to self-register on the Portal</a:t>
            </a:r>
            <a:endParaRPr lang="en-US" sz="1400" kern="600" spc="30" dirty="0" err="1"/>
          </a:p>
        </p:txBody>
      </p:sp>
      <p:sp>
        <p:nvSpPr>
          <p:cNvPr id="15" name="TextBox 14"/>
          <p:cNvSpPr txBox="1"/>
          <p:nvPr/>
        </p:nvSpPr>
        <p:spPr>
          <a:xfrm>
            <a:off x="9761958" y="3362546"/>
            <a:ext cx="157831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cs-CZ" sz="1400" kern="600" spc="30" dirty="0"/>
              <a:t>Supplier to fill-in the initial form, TN to allocate the resource to help Supplier with onboarding activities </a:t>
            </a:r>
            <a:endParaRPr lang="en-US" sz="1400" kern="600" spc="30" dirty="0" err="1"/>
          </a:p>
        </p:txBody>
      </p:sp>
    </p:spTree>
    <p:extLst>
      <p:ext uri="{BB962C8B-B14F-4D97-AF65-F5344CB8AC3E}">
        <p14:creationId xmlns:p14="http://schemas.microsoft.com/office/powerpoint/2010/main" val="334097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Solution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6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Costs for the Web Form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2" y="1126994"/>
            <a:ext cx="95726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2DB18-8A97-4E59-886D-631D047F5BF7}"/>
              </a:ext>
            </a:extLst>
          </p:cNvPr>
          <p:cNvSpPr txBox="1"/>
          <p:nvPr/>
        </p:nvSpPr>
        <p:spPr>
          <a:xfrm>
            <a:off x="407940" y="5914909"/>
            <a:ext cx="10155506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100" kern="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100" kern="600" spc="30" dirty="0">
                <a:latin typeface="+mj-lt"/>
                <a:cs typeface="Times New Roman" panose="02020603050405020304" pitchFamily="18" charset="0"/>
              </a:rPr>
              <a:t>Prices might differ based on country. Please visit </a:t>
            </a:r>
            <a:r>
              <a:rPr lang="en-US" sz="1100" kern="600" spc="30" dirty="0">
                <a:latin typeface="+mj-lt"/>
                <a:cs typeface="Times New Roman" panose="02020603050405020304" pitchFamily="18" charset="0"/>
                <a:hlinkClick r:id="rId4"/>
              </a:rPr>
              <a:t>https://www.tungsten-network.com/uk/solutions-for-suppliers/e-invoicing/enrol-for-web-form/</a:t>
            </a:r>
            <a:r>
              <a:rPr lang="en-US" sz="1100" kern="600" spc="30" dirty="0">
                <a:latin typeface="+mj-lt"/>
                <a:cs typeface="Times New Roman" panose="02020603050405020304" pitchFamily="18" charset="0"/>
              </a:rPr>
              <a:t> for the actual prices</a:t>
            </a:r>
            <a:endParaRPr lang="en-US" sz="1200" kern="600" spc="3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9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Costs for Integrated Solution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9" y="4644935"/>
            <a:ext cx="7896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699995" y="963819"/>
            <a:ext cx="7872084" cy="4291012"/>
            <a:chOff x="963725" y="961964"/>
            <a:chExt cx="7872084" cy="4291012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725" y="961964"/>
              <a:ext cx="7872084" cy="4291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1068779" y="1080655"/>
              <a:ext cx="3678231" cy="308759"/>
            </a:xfrm>
            <a:prstGeom prst="rect">
              <a:avLst/>
            </a:prstGeom>
            <a:solidFill>
              <a:srgbClr val="0070C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kern="600" spc="30" dirty="0"/>
                <a:t>Annual Cost</a:t>
              </a:r>
              <a:endParaRPr lang="en-US" kern="600" spc="30" dirty="0" err="1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20EDD5-679C-4850-A81E-2562B257B9EC}"/>
              </a:ext>
            </a:extLst>
          </p:cNvPr>
          <p:cNvSpPr txBox="1"/>
          <p:nvPr/>
        </p:nvSpPr>
        <p:spPr>
          <a:xfrm>
            <a:off x="402624" y="5914909"/>
            <a:ext cx="10155506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100" kern="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100" kern="600" spc="30" dirty="0">
                <a:latin typeface="+mj-lt"/>
                <a:cs typeface="Times New Roman" panose="02020603050405020304" pitchFamily="18" charset="0"/>
              </a:rPr>
              <a:t>Prices might differ based on country. Please visit </a:t>
            </a:r>
            <a:r>
              <a:rPr lang="en-US" sz="1100" kern="600" spc="30" dirty="0">
                <a:latin typeface="+mj-lt"/>
                <a:cs typeface="Times New Roman" panose="02020603050405020304" pitchFamily="18" charset="0"/>
                <a:hlinkClick r:id="rId5"/>
              </a:rPr>
              <a:t>https://www.tungsten-network.com/uk/solutions-for-suppliers/e-invoicing/enrol-for-integrated-solution/</a:t>
            </a:r>
            <a:r>
              <a:rPr lang="en-US" sz="1100" kern="600" spc="30" dirty="0">
                <a:latin typeface="+mj-lt"/>
                <a:cs typeface="Times New Roman" panose="02020603050405020304" pitchFamily="18" charset="0"/>
              </a:rPr>
              <a:t> for the actual prices</a:t>
            </a:r>
            <a:endParaRPr lang="en-US" sz="1200" kern="600" spc="3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9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Extra Benefits of Integrated Solution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33" y="1223221"/>
            <a:ext cx="6486084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79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Tungsten Enrolment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8589" y="1853398"/>
            <a:ext cx="10960635" cy="4290227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7F68-CC38-3C48-B083-3B4A1457065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2" name="Content Placeholder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516108"/>
              </p:ext>
            </p:extLst>
          </p:nvPr>
        </p:nvGraphicFramePr>
        <p:xfrm>
          <a:off x="2603479" y="1189904"/>
          <a:ext cx="7181787" cy="400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631">
                <a:tc>
                  <a:txBody>
                    <a:bodyPr/>
                    <a:lstStyle/>
                    <a:p>
                      <a:r>
                        <a:rPr lang="cs-CZ" dirty="0"/>
                        <a:t>Web Form</a:t>
                      </a:r>
                      <a:r>
                        <a:rPr lang="cs-CZ" baseline="0" dirty="0"/>
                        <a:t> Solution</a:t>
                      </a:r>
                      <a:endParaRPr lang="en-US" dirty="0"/>
                    </a:p>
                  </a:txBody>
                  <a:tcPr marT="18288" marB="18288" anchor="ctr" anchorCtr="1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Integrated Solution</a:t>
                      </a:r>
                      <a:endParaRPr lang="en-US" dirty="0"/>
                    </a:p>
                  </a:txBody>
                  <a:tcPr marT="18288" marB="18288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6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E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xpected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annual invoice volume is up to 52 invoices per year, vendor to self-register directly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web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" marB="18288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cs-CZ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xpected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annual invoice volume is 52+ invoice per year. </a:t>
                      </a:r>
                      <a:endParaRPr lang="en-US" sz="1600" dirty="0"/>
                    </a:p>
                  </a:txBody>
                  <a:tcPr marT="18288" marB="18288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A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ttached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 template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filled in</a:t>
                      </a:r>
                    </a:p>
                    <a:p>
                      <a:pPr algn="l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" marB="18288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A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ttached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 sheet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completed</a:t>
                      </a:r>
                      <a:endParaRPr lang="en-US" sz="1600" dirty="0"/>
                    </a:p>
                  </a:txBody>
                  <a:tcPr marT="18288" marB="18288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631">
                <a:tc>
                  <a:txBody>
                    <a:bodyPr/>
                    <a:lstStyle/>
                    <a:p>
                      <a:pPr algn="l"/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V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self-register directly 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web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" marB="18288"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BSC Prague to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in touch with Tungsten contact and they will then get a resource from their enrolment team to contact supplier directly or the supplier can contact the TN Sales 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directly.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" marB="18288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752789"/>
              </p:ext>
            </p:extLst>
          </p:nvPr>
        </p:nvGraphicFramePr>
        <p:xfrm>
          <a:off x="3904296" y="552493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4296" y="552493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33654"/>
              </p:ext>
            </p:extLst>
          </p:nvPr>
        </p:nvGraphicFramePr>
        <p:xfrm>
          <a:off x="7216631" y="552493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showAsIcon="1" r:id="rId6" imgW="914400" imgH="771480" progId="Excel.Sheet.12">
                  <p:embed/>
                </p:oleObj>
              </mc:Choice>
              <mc:Fallback>
                <p:oleObj name="Worksheet" showAsIcon="1" r:id="rId6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16631" y="552493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799800"/>
      </p:ext>
    </p:extLst>
  </p:cSld>
  <p:clrMapOvr>
    <a:masterClrMapping/>
  </p:clrMapOvr>
</p:sld>
</file>

<file path=ppt/theme/theme1.xml><?xml version="1.0" encoding="utf-8"?>
<a:theme xmlns:a="http://schemas.openxmlformats.org/drawingml/2006/main" name="TungstenSupplierSubmission_March2018">
  <a:themeElements>
    <a:clrScheme name="Merck Color Theme #1">
      <a:dk1>
        <a:srgbClr val="37424A"/>
      </a:dk1>
      <a:lt1>
        <a:sysClr val="window" lastClr="FFFFFF"/>
      </a:lt1>
      <a:dk2>
        <a:srgbClr val="005E5D"/>
      </a:dk2>
      <a:lt2>
        <a:srgbClr val="BFB8AF"/>
      </a:lt2>
      <a:accent1>
        <a:srgbClr val="00877C"/>
      </a:accent1>
      <a:accent2>
        <a:srgbClr val="6ECEB2"/>
      </a:accent2>
      <a:accent3>
        <a:srgbClr val="66203A"/>
      </a:accent3>
      <a:accent4>
        <a:srgbClr val="F68D2E"/>
      </a:accent4>
      <a:accent5>
        <a:srgbClr val="FBE122"/>
      </a:accent5>
      <a:accent6>
        <a:srgbClr val="BFB8AF"/>
      </a:accent6>
      <a:hlink>
        <a:srgbClr val="37424A"/>
      </a:hlink>
      <a:folHlink>
        <a:srgbClr val="00877C"/>
      </a:folHlink>
    </a:clrScheme>
    <a:fontScheme name="Merck Font Theme #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kern="600" spc="3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>
          <a:defRPr kern="600" spc="3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 origin="userSelected">
  <element uid="id_classification_euconfidential" value=""/>
  <element uid="cefbaa69-3bfa-4b56-8d22-6839cb7b06d0" value=""/>
</sisl>
</file>

<file path=customXml/itemProps1.xml><?xml version="1.0" encoding="utf-8"?>
<ds:datastoreItem xmlns:ds="http://schemas.openxmlformats.org/officeDocument/2006/customXml" ds:itemID="{BD9504B2-26FB-4F75-88F0-0D8B9BE33AE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TungstenSupplierSubmission_March2018</Template>
  <TotalTime>19</TotalTime>
  <Words>269</Words>
  <Application>Microsoft Office PowerPoint</Application>
  <PresentationFormat>Custom</PresentationFormat>
  <Paragraphs>47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Lucida Grande</vt:lpstr>
      <vt:lpstr>Times New Roman</vt:lpstr>
      <vt:lpstr>TungstenSupplierSubmission_March2018</vt:lpstr>
      <vt:lpstr>Document</vt:lpstr>
      <vt:lpstr>Worksheet</vt:lpstr>
      <vt:lpstr>Tungsten Supplier submission</vt:lpstr>
      <vt:lpstr>Tungsten Benefits for Suppliers</vt:lpstr>
      <vt:lpstr>Tungsten´s E-invoicing Solutions</vt:lpstr>
      <vt:lpstr>Tungsten´s E-invoicing Solutions</vt:lpstr>
      <vt:lpstr>Solution Costs</vt:lpstr>
      <vt:lpstr>Costs for the Web Form</vt:lpstr>
      <vt:lpstr>Costs for Integrated Solution</vt:lpstr>
      <vt:lpstr>Extra Benefits of Integrated Solution</vt:lpstr>
      <vt:lpstr>Tungsten Enrolment</vt:lpstr>
    </vt:vector>
  </TitlesOfParts>
  <Company>Merck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Tungsten Supplier submission</dc:title>
  <dc:creator>Merck &amp; Co., Inc.</dc:creator>
  <cp:lastModifiedBy>Peters, Gerwin</cp:lastModifiedBy>
  <cp:revision>5</cp:revision>
  <dcterms:created xsi:type="dcterms:W3CDTF">2018-09-03T12:39:26Z</dcterms:created>
  <dcterms:modified xsi:type="dcterms:W3CDTF">2019-10-29T14:01:45Z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7bdfd1af-5842-4e39-8a55-f41db3e1c01f</vt:lpwstr>
  </property>
  <property fmtid="{D5CDD505-2E9C-101B-9397-08002B2CF9AE}" pid="3" name="bjSaver">
    <vt:lpwstr>IhXhkjjXvjCMPxIS7pbQoAVyN+6DA+vR</vt:lpwstr>
  </property>
  <property fmtid="{D5CDD505-2E9C-101B-9397-08002B2CF9AE}" pid="4" name="bjDocumentSecurityLabel">
    <vt:lpwstr>Proprietary</vt:lpwstr>
  </property>
  <property fmtid="{D5CDD505-2E9C-101B-9397-08002B2CF9AE}" pid="5" name="MerckMetadataExchange">
    <vt:lpwstr>!$MRK@Proprietary-Footer-Left</vt:lpwstr>
  </property>
  <property fmtid="{D5CDD505-2E9C-101B-9397-08002B2CF9AE}" pid="6" name="_NewReviewCycle">
    <vt:lpwstr/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8" name="bjDocumentLabelXML-0">
    <vt:lpwstr>ames.com/2008/01/sie/internal/label"&gt;&lt;element uid="id_classification_euconfidential" value="" /&gt;&lt;element uid="cefbaa69-3bfa-4b56-8d22-6839cb7b06d0" value="" /&gt;&lt;/sisl&gt;</vt:lpwstr>
  </property>
</Properties>
</file>